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78" r:id="rId6"/>
    <p:sldId id="392" r:id="rId7"/>
    <p:sldId id="393" r:id="rId8"/>
    <p:sldId id="349" r:id="rId9"/>
    <p:sldId id="346" r:id="rId10"/>
    <p:sldId id="350" r:id="rId11"/>
    <p:sldId id="342" r:id="rId12"/>
    <p:sldId id="382" r:id="rId13"/>
    <p:sldId id="343" r:id="rId14"/>
    <p:sldId id="396" r:id="rId15"/>
    <p:sldId id="352" r:id="rId16"/>
    <p:sldId id="402" r:id="rId17"/>
    <p:sldId id="395" r:id="rId18"/>
    <p:sldId id="266" r:id="rId19"/>
    <p:sldId id="397" r:id="rId20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9C2F0B4-C915-4E12-9E37-A7B3BB5C9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0E6D08-692A-45D6-91B8-7317361CD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AA7C-6F80-4688-A335-4376D6AF0933}" type="datetime1">
              <a:rPr lang="nl-NL" smtClean="0"/>
              <a:t>16-12-2021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ABFCBF-A61C-497A-92CF-5D00E2369C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ECF69C-1F96-474A-99E9-82480D656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3EF6-E009-4528-A2B8-C70A53E59A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38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F901-097D-44EB-9F3E-FBEA83649BF5}" type="datetime1">
              <a:rPr lang="nl-NL" smtClean="0"/>
              <a:pPr/>
              <a:t>16-12-2021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C922-E2CD-4768-89F2-1664AD72D2C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058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40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75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e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1138D10-D492-474E-9877-161D10958497}" type="datetime1">
              <a:rPr lang="nl-NL" noProof="0" smtClean="0"/>
              <a:t>16-12-2021</a:t>
            </a:fld>
            <a:endParaRPr lang="nl-NL" noProof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5904B13-800E-4AA8-8B04-7D2DABF8AEBA}" type="datetime1">
              <a:rPr lang="nl-NL" noProof="0" smtClean="0"/>
              <a:t>16-12-2021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536B929-3489-4EFF-B2B8-777D227BEB32}" type="datetime1">
              <a:rPr lang="nl-NL" noProof="0" smtClean="0"/>
              <a:t>16-12-2021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F385CE5-3FC0-4A70-AE51-5E045F440DB8}" type="datetime1">
              <a:rPr lang="nl-NL" noProof="0" smtClean="0"/>
              <a:t>16-12-2021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e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Rechte verbindingslijn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D10E96E-28B6-48A4-8B4E-77DC7E918607}" type="datetime1">
              <a:rPr lang="nl-NL" noProof="0" smtClean="0"/>
              <a:t>16-12-2021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439B7D6-F086-4AF5-A864-3B1E97F611A3}" type="datetime1">
              <a:rPr lang="nl-NL" noProof="0" smtClean="0"/>
              <a:t>16-12-2021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CD7B26-3398-4CC4-8430-9B9277349B3A}" type="datetime1">
              <a:rPr lang="nl-NL" noProof="0" smtClean="0"/>
              <a:t>16-12-2021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A30EC15-3DB2-4DAB-947C-848BEFC8A090}" type="datetime1">
              <a:rPr lang="nl-NL" noProof="0" smtClean="0"/>
              <a:t>16-12-2021</a:t>
            </a:fld>
            <a:endParaRPr lang="nl-NL" noProof="0"/>
          </a:p>
        </p:txBody>
      </p:sp>
      <p:sp>
        <p:nvSpPr>
          <p:cNvPr id="4" name="Tijdelijke aanduiding 3 voor voetteks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8D5D441-AF3D-43CB-A8BE-D61E1974C2A2}" type="datetime1">
              <a:rPr lang="nl-NL" noProof="0" smtClean="0"/>
              <a:t>16-12-2021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hthoe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ED8E96F-06ED-4E45-B685-44C299048226}" type="datetime1">
              <a:rPr lang="nl-NL" noProof="0" smtClean="0"/>
              <a:t>16-12-2021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1" name="Rechthoe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hthoe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A868E82D-FA39-4419-AB02-8C2D791820A8}" type="datetime1">
              <a:rPr lang="nl-NL" noProof="0" smtClean="0"/>
              <a:t>16-12-2021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08A7925D-D9A0-41FC-BFD5-1A0435FB79DB}" type="datetime1">
              <a:rPr lang="nl-NL" noProof="0" smtClean="0"/>
              <a:t>16-12-2021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platform.ontwikkelcentrum.nl/CMS/CDS/Ontwikkelcentrum/Published%20content/ECC%20SP%20modules/CKS%20en%20Impact/32%20Bloem/OC-32032d/OC-32032d/2/OC-32032-2-1d/OC-32032-2-1d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ntentplatform.ontwikkelcentrum.nl/CMS/CDS/Ontwikkelcentrum/Published%20content/ECC%20SP%20modules/CKS%20en%20Impact/32%20Bloem/OC-32032d/OC-32032d/2/OC-32032-2-3d/OC-32032-2-3d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6F2A811B-2722-4E88-B695-9B9458A71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ereedschap • van Keijsteren">
            <a:extLst>
              <a:ext uri="{FF2B5EF4-FFF2-40B4-BE49-F238E27FC236}">
                <a16:creationId xmlns:a16="http://schemas.microsoft.com/office/drawing/2014/main" id="{4BE0EFBD-E199-4D2B-ACBC-D7FFD8FF6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" b="14198"/>
          <a:stretch/>
        </p:blipFill>
        <p:spPr bwMode="auto">
          <a:xfrm>
            <a:off x="20" y="1"/>
            <a:ext cx="121919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6E710504-B252-41B4-B6AC-60832639A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A578831-9D03-442B-B09A-EFD290D5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rtlCol="0">
            <a:normAutofit/>
          </a:bodyPr>
          <a:lstStyle/>
          <a:p>
            <a:pPr rtl="0"/>
            <a:r>
              <a:rPr lang="nl-NL" sz="4500" dirty="0">
                <a:solidFill>
                  <a:schemeClr val="bg1"/>
                </a:solidFill>
              </a:rPr>
              <a:t>Theorie en begeleiden I.O.</a:t>
            </a:r>
            <a:br>
              <a:rPr lang="nl-NL" sz="4500" dirty="0">
                <a:solidFill>
                  <a:schemeClr val="bg1"/>
                </a:solidFill>
              </a:rPr>
            </a:br>
            <a:br>
              <a:rPr lang="nl-NL" sz="4500" dirty="0">
                <a:solidFill>
                  <a:schemeClr val="bg1"/>
                </a:solidFill>
              </a:rPr>
            </a:br>
            <a:r>
              <a:rPr lang="nl-NL" sz="4500" dirty="0">
                <a:solidFill>
                  <a:schemeClr val="bg1"/>
                </a:solidFill>
              </a:rPr>
              <a:t>Hardware</a:t>
            </a:r>
            <a:br>
              <a:rPr lang="nl-NL" sz="4500" dirty="0">
                <a:solidFill>
                  <a:schemeClr val="bg1"/>
                </a:solidFill>
              </a:rPr>
            </a:br>
            <a:endParaRPr lang="nl-NL" sz="4500" dirty="0">
              <a:solidFill>
                <a:schemeClr val="bg1"/>
              </a:solidFill>
            </a:endParaRPr>
          </a:p>
        </p:txBody>
      </p:sp>
      <p:sp>
        <p:nvSpPr>
          <p:cNvPr id="7" name="Subtitel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EA8F454-736F-4057-A0F0-720553B71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1F1A1AF-CBCA-46CF-89D4-DB1B44DD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1F9FDB0-D119-4819-BA94-9FB09812C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2CA620A-24B1-4FA5-B5D8-66677F611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769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5E142-1176-4180-B553-3454EE96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D96FDDE-49CA-41EE-A2A4-A9B6335DD63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6800" y="1489075"/>
          <a:ext cx="100584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275">
                  <a:extLst>
                    <a:ext uri="{9D8B030D-6E8A-4147-A177-3AD203B41FA5}">
                      <a16:colId xmlns:a16="http://schemas.microsoft.com/office/drawing/2014/main" val="2021943013"/>
                    </a:ext>
                  </a:extLst>
                </a:gridCol>
                <a:gridCol w="4725845">
                  <a:extLst>
                    <a:ext uri="{9D8B030D-6E8A-4147-A177-3AD203B41FA5}">
                      <a16:colId xmlns:a16="http://schemas.microsoft.com/office/drawing/2014/main" val="69455633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1364693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nl-NL" dirty="0"/>
                        <a:t>Kamer- en tuinplanten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8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20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Doorworteling van de kluit, goed wortelgestel (staat stevig op de pot)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Ziektevrij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29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Mooi uiterlijk, vrij van groeistoornissen, groeigebreken en misvormingen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Vrij van dierlijke en plantaardige parasieten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80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Geen beschadigingen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Schoongemaakte bladeren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97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Rijpheid (bij bloeiende planten)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Schone pot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37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Afgehard (stevigheid van stelen en blad)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Etc</a:t>
                      </a:r>
                      <a:r>
                        <a:rPr lang="nl-NL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5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Voldoende vocht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63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1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edschap • van Keijsteren">
            <a:extLst>
              <a:ext uri="{FF2B5EF4-FFF2-40B4-BE49-F238E27FC236}">
                <a16:creationId xmlns:a16="http://schemas.microsoft.com/office/drawing/2014/main" id="{F832876A-8CA2-405E-B40B-0E2E50810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" b="141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134">
            <a:extLst>
              <a:ext uri="{FF2B5EF4-FFF2-40B4-BE49-F238E27FC236}">
                <a16:creationId xmlns:a16="http://schemas.microsoft.com/office/drawing/2014/main" id="{B9C625DA-7188-421C-8A6E-4DA7C4AB5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>
              <a:alpha val="9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3" name="Rectangle 136">
            <a:extLst>
              <a:ext uri="{FF2B5EF4-FFF2-40B4-BE49-F238E27FC236}">
                <a16:creationId xmlns:a16="http://schemas.microsoft.com/office/drawing/2014/main" id="{54C16ED3-D479-4321-ADBE-759430B09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>
              <a:alpha val="9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CA942B-F8B8-460E-9778-22722E85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1596"/>
            <a:ext cx="10058400" cy="1234910"/>
          </a:xfrm>
        </p:spPr>
        <p:txBody>
          <a:bodyPr>
            <a:normAutofit/>
          </a:bodyPr>
          <a:lstStyle/>
          <a:p>
            <a:r>
              <a:rPr lang="nl-NL" sz="3200" dirty="0"/>
              <a:t>Kwantiteit, kennis en controle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6388A6-4186-407E-9692-3966E4D3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6506"/>
            <a:ext cx="10058400" cy="502144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Hoeveelheid, aantal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Het aantal fusten, het type fust, aantal karren, aantallen producten….</a:t>
            </a:r>
          </a:p>
          <a:p>
            <a:pPr marL="548640" lvl="2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0" lvl="4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Kwaliteitscontrole">
            <a:extLst>
              <a:ext uri="{FF2B5EF4-FFF2-40B4-BE49-F238E27FC236}">
                <a16:creationId xmlns:a16="http://schemas.microsoft.com/office/drawing/2014/main" id="{DC5981F7-F1EF-46C5-8C9B-E804785F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146" y="3865866"/>
            <a:ext cx="4815526" cy="22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8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7C29A-18B7-4259-9F47-D96C5BE6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085F8-14C6-4807-8D60-95E1FF766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76693"/>
            <a:ext cx="10058400" cy="5158347"/>
          </a:xfrm>
        </p:spPr>
        <p:txBody>
          <a:bodyPr/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Controle vrachtbrief, chauffeur is hierbij aanwezig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Controle pakbon, chauffeur is dan weer vertrokken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Afwijkingen noteren in logboek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Teveel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Te weinig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Schade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Verkeerde product geleverd</a:t>
            </a:r>
          </a:p>
        </p:txBody>
      </p:sp>
      <p:pic>
        <p:nvPicPr>
          <p:cNvPr id="5122" name="Picture 2" descr="pakbon: een document waar alles over je bestelling in staat | Lezen,  Artikel, Staat">
            <a:extLst>
              <a:ext uri="{FF2B5EF4-FFF2-40B4-BE49-F238E27FC236}">
                <a16:creationId xmlns:a16="http://schemas.microsoft.com/office/drawing/2014/main" id="{74834915-A020-4E06-8E5C-3B6E81CE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64" y="1809947"/>
            <a:ext cx="3761187" cy="55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0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78C6F-0730-4CCF-95A7-1C4FB05C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F25DBA-9305-4335-9097-FB25E20B6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/>
              <a:t>********</a:t>
            </a:r>
          </a:p>
        </p:txBody>
      </p:sp>
    </p:spTree>
    <p:extLst>
      <p:ext uri="{BB962C8B-B14F-4D97-AF65-F5344CB8AC3E}">
        <p14:creationId xmlns:p14="http://schemas.microsoft.com/office/powerpoint/2010/main" val="346488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edschap • van Keijsteren">
            <a:extLst>
              <a:ext uri="{FF2B5EF4-FFF2-40B4-BE49-F238E27FC236}">
                <a16:creationId xmlns:a16="http://schemas.microsoft.com/office/drawing/2014/main" id="{F832876A-8CA2-405E-B40B-0E2E50810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" b="141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134">
            <a:extLst>
              <a:ext uri="{FF2B5EF4-FFF2-40B4-BE49-F238E27FC236}">
                <a16:creationId xmlns:a16="http://schemas.microsoft.com/office/drawing/2014/main" id="{B9C625DA-7188-421C-8A6E-4DA7C4AB5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>
              <a:alpha val="9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3" name="Rectangle 136">
            <a:extLst>
              <a:ext uri="{FF2B5EF4-FFF2-40B4-BE49-F238E27FC236}">
                <a16:creationId xmlns:a16="http://schemas.microsoft.com/office/drawing/2014/main" id="{54C16ED3-D479-4321-ADBE-759430B09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>
              <a:alpha val="9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CA942B-F8B8-460E-9778-22722E85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1596"/>
            <a:ext cx="10058400" cy="1234910"/>
          </a:xfrm>
        </p:spPr>
        <p:txBody>
          <a:bodyPr>
            <a:normAutofit/>
          </a:bodyPr>
          <a:lstStyle/>
          <a:p>
            <a:r>
              <a:rPr lang="nl-NL" sz="4000" dirty="0"/>
              <a:t>Bestellingen plaatsen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6388A6-4186-407E-9692-3966E4D3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4" y="1652631"/>
            <a:ext cx="11140580" cy="4664279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Je plaatst bestellingen bij je leveranciers om je voorraad in de winkel op peil te houden</a:t>
            </a:r>
          </a:p>
          <a:p>
            <a:pPr lvl="2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Je voorraad en aanbod van producten is afgestemd op de behoeften van de klant (volop kerstbomen eind november tot half december)</a:t>
            </a:r>
          </a:p>
          <a:p>
            <a:pPr lvl="2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Seizoenartikelen worden vaak ruim van tevoren besteld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(6-12 maanden)</a:t>
            </a:r>
          </a:p>
          <a:p>
            <a:pPr lvl="2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Bestellingen doe je vaak op basis van verkoop voorgaande jaren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(aantallen en omzetgegevens )</a:t>
            </a:r>
          </a:p>
          <a:p>
            <a:pPr marL="548640" lvl="2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Je kassasysteem geeft inzicht in je voorraad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(hoeveel is er verkocht)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en wat er besteld moet worden</a:t>
            </a:r>
          </a:p>
          <a:p>
            <a:pPr lvl="2"/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0" lvl="4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3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inverlichting | Eurofleur Leusden - Tuincentrum Eurofleur">
            <a:extLst>
              <a:ext uri="{FF2B5EF4-FFF2-40B4-BE49-F238E27FC236}">
                <a16:creationId xmlns:a16="http://schemas.microsoft.com/office/drawing/2014/main" id="{3A16C9BD-0182-4E8A-A8B4-20A240887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8" r="21401" b="-1"/>
          <a:stretch/>
        </p:blipFill>
        <p:spPr bwMode="auto">
          <a:xfrm>
            <a:off x="190846" y="237744"/>
            <a:ext cx="4098619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5EA45CC-6111-4281-92F6-9BE5B3B6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1E0556F-5AB7-4B25-A10B-7B538B88D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625" y="642593"/>
            <a:ext cx="7267627" cy="926148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Hoe en waar bestellen?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FE1C21-B1D1-44A6-B1C6-EA5701CDA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568741"/>
            <a:ext cx="6280826" cy="4790114"/>
          </a:xfrm>
        </p:spPr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Telefonisch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Vertegenwoordiger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‘Eigen’ distributiecentrum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Groothandel / grossier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Rechtstreeks van producent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Leverancier productgroep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Betrouwbaar in afspraken, prijs, levertijd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6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35C4B-B9D0-4E1F-BE4B-BA6BBDC2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53B3E6-FDC7-4699-AE86-D85B064A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26128"/>
            <a:ext cx="10058400" cy="4608912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Rekening houden met levertijd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Hoeveel tijd gaat eroverheen voordat iets geleverd kan worden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Je voorraad moet voldoende groot zijn om deze tijd te overbruggen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Rekening houden met leverhoeveelheid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Minimaal bedrag of minimale hoeveelheid colli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Leveringsvoorwaarden</a:t>
            </a:r>
          </a:p>
          <a:p>
            <a:pPr lvl="1"/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Levertijd / wie betaalt de transportkosten / verzekering / moment van levering / evt. korting / centraal of decentraal /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retourenstroom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/ afspraken rondom schade / wie aanwezig is bij aflevering</a:t>
            </a:r>
          </a:p>
        </p:txBody>
      </p:sp>
    </p:spTree>
    <p:extLst>
      <p:ext uri="{BB962C8B-B14F-4D97-AF65-F5344CB8AC3E}">
        <p14:creationId xmlns:p14="http://schemas.microsoft.com/office/powerpoint/2010/main" val="402900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C341D-3DAF-4610-9970-E1740E1E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423DDD-8E00-4F43-B707-15A286DDB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Kennis en inzicht over de controle van ontvangen goederen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Kennis en inzicht over plaatsen van bestellingen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5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DCA21-2D30-44B6-A8DE-9494C1E3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Goederenontvangst/ collicontrole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467D9E-E492-4F76-B1AF-F6AD69ED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https://contentplatform.ontwikkelcentrum.nl/CMS/CDS/Ontwikkelcentrum/Published content/ECC SP modules/CKS en Impact/32 Bloem/OC-32032d/OC-32032d/2/OC-32032-2-1d/OC-32032-2-1d.html</a:t>
            </a:r>
            <a:endParaRPr lang="nl-NL" dirty="0"/>
          </a:p>
          <a:p>
            <a:endParaRPr lang="nl-NL" dirty="0"/>
          </a:p>
          <a:p>
            <a:r>
              <a:rPr lang="nl-NL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</a:t>
            </a:r>
            <a:r>
              <a:rPr lang="nl-NL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is de internationale aanduiding voor een individuele verpakkingseenheid (één pakket) ter verzending, ongeacht de aard van de verpakking (pak, kist, krat, koffer, vat, fust, big bag).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221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99276-1C6F-4BA5-BFB0-9E3B1F96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Detailcontrole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9A337-8A24-4DC7-B12E-A7A62F0F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https://contentplatform.ontwikkelcentrum.nl/CMS/CDS/Ontwikkelcentrum/Published content/ECC SP modules/CKS en Impact/32 Bloem/OC-32032d/OC-32032d/2/OC-32032-2-3d/OC-32032-2-3d.html</a:t>
            </a:r>
            <a:endParaRPr lang="nl-NL" dirty="0"/>
          </a:p>
        </p:txBody>
      </p:sp>
      <p:pic>
        <p:nvPicPr>
          <p:cNvPr id="4" name="Picture 2" descr="Kwaliteitscontrole | Cloet nv - Just a quality better">
            <a:extLst>
              <a:ext uri="{FF2B5EF4-FFF2-40B4-BE49-F238E27FC236}">
                <a16:creationId xmlns:a16="http://schemas.microsoft.com/office/drawing/2014/main" id="{C0195B5E-D58E-41CD-BB2D-ED79B5365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86" y="3976382"/>
            <a:ext cx="6857947" cy="25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0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59413-E9FD-4F58-882E-24F98366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Lossen van de producten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E021E9-CBA2-4D63-B1EE-61AF85D7D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Vaak op een vast moment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Kan je in de planning opnemen</a:t>
            </a:r>
          </a:p>
          <a:p>
            <a:pPr lvl="1"/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Ruimte en mankracht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Aanleveren van de producten in categorieën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Grootte / gewicht / hoeveelheid / risico (breekbaar of bederfelijk) / etc.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Wijze van aanleveren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Pallets /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deense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karren / veilingkarren / 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Verpakking – Fust (met of zonder statiegeld) / dozen / los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508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97501-A530-4DD0-801A-6088A5BB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E2BDDE-D963-4B6F-AD89-0D471F9C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2595"/>
            <a:ext cx="10320779" cy="5392446"/>
          </a:xfrm>
        </p:spPr>
        <p:txBody>
          <a:bodyPr>
            <a:normAutofit/>
          </a:bodyPr>
          <a:lstStyle/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Wie lost de producten;</a:t>
            </a:r>
          </a:p>
          <a:p>
            <a:pPr marL="548640" lvl="2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Chauffeur</a:t>
            </a:r>
          </a:p>
          <a:p>
            <a:pPr marL="548640" lvl="2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Vulploegmedewerkers</a:t>
            </a:r>
          </a:p>
          <a:p>
            <a:pPr marL="548640" lvl="2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Magazijnmedewerkers                                                                                                               </a:t>
            </a:r>
          </a:p>
          <a:p>
            <a:pPr marL="548640" lvl="2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Leidinggevende </a:t>
            </a:r>
          </a:p>
          <a:p>
            <a:pPr marL="548640" lvl="2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Stagiaires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Afhankelijk van de grootte van een bedrijf</a:t>
            </a:r>
          </a:p>
        </p:txBody>
      </p:sp>
      <p:pic>
        <p:nvPicPr>
          <p:cNvPr id="4" name="Picture 2" descr="FlorAccess">
            <a:extLst>
              <a:ext uri="{FF2B5EF4-FFF2-40B4-BE49-F238E27FC236}">
                <a16:creationId xmlns:a16="http://schemas.microsoft.com/office/drawing/2014/main" id="{29D41F13-8C71-4E04-909C-AA1AC40B7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49" y="1006567"/>
            <a:ext cx="5370196" cy="30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5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718FD-E1FB-4A2E-881D-6DD58E78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Controle van inkomende producten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37EB36-5F82-46EA-808D-E7689BA35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43959"/>
            <a:ext cx="10058400" cy="4471447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Klopt de aflevering met de bestelling?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Vrachtbrief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Gaat met de goederen mee met een transportbedrijf. 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Vervoersovereenkomst tussen leverancier en vervoerder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 totaal 3 exemplaren, 1x leverancier, 1x vervoerder, 1x detaillist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Pakbon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Van leverancier voor detaillist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Inhoud en verzending zoals op de bestelbon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Informatie zoals; artikelnummer / verpakkingseenheid / aantal bestelde en geleverde artikelen</a:t>
            </a:r>
          </a:p>
          <a:p>
            <a:pPr lvl="2"/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7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EA978-EB64-45E0-A4BF-341C13C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66800" y="596875"/>
            <a:ext cx="10058400" cy="4571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F945D3-0896-43EA-ABF7-8678965A1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69783"/>
            <a:ext cx="10058400" cy="5843351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Pakbon/ handscanner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Welke goederen in welke verpakkingseenheden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Hoeveelheid en kwaliteit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Levende goederen als eerste controleren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ivm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houdbaarheid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Artikelnummer, verpakkingseenheid, aantal artikelen per soort, omschrijving van de artikelen, prijs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Controle in magazijn of winkel (planten bij voorkeur in de winkel)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Afwijkingen in hoeveelheid of kwaliteit melden (reclameren), derving voorkomen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Afgekeurde goederen apart zetten en goede producten in de winkel plaatsen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Afwijkingen noteren op een verschillenrapport, meldt dit bij de leverancier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Vrachtbrief, bestellijst, pakbon en evt. verschillenrapport naar administratie</a:t>
            </a:r>
          </a:p>
          <a:p>
            <a:pPr marL="0" indent="0">
              <a:buNone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eedschap • van Keijsteren">
            <a:extLst>
              <a:ext uri="{FF2B5EF4-FFF2-40B4-BE49-F238E27FC236}">
                <a16:creationId xmlns:a16="http://schemas.microsoft.com/office/drawing/2014/main" id="{F832876A-8CA2-405E-B40B-0E2E50810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" b="1419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134">
            <a:extLst>
              <a:ext uri="{FF2B5EF4-FFF2-40B4-BE49-F238E27FC236}">
                <a16:creationId xmlns:a16="http://schemas.microsoft.com/office/drawing/2014/main" id="{B9C625DA-7188-421C-8A6E-4DA7C4AB5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>
              <a:alpha val="9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3" name="Rectangle 136">
            <a:extLst>
              <a:ext uri="{FF2B5EF4-FFF2-40B4-BE49-F238E27FC236}">
                <a16:creationId xmlns:a16="http://schemas.microsoft.com/office/drawing/2014/main" id="{54C16ED3-D479-4321-ADBE-759430B09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>
              <a:alpha val="9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CA942B-F8B8-460E-9778-22722E85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1596"/>
            <a:ext cx="10058400" cy="1234910"/>
          </a:xfrm>
        </p:spPr>
        <p:txBody>
          <a:bodyPr>
            <a:normAutofit/>
          </a:bodyPr>
          <a:lstStyle/>
          <a:p>
            <a:r>
              <a:rPr lang="nl-NL" sz="3200" dirty="0"/>
              <a:t>Kwaliteit, kennis en controle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6388A6-4186-407E-9692-3966E4D35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6506"/>
            <a:ext cx="10058400" cy="502144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mate waarin een product goed is of aan bepaalde normen voldoet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status of situatie van een product</a:t>
            </a:r>
          </a:p>
          <a:p>
            <a:r>
              <a:rPr lang="nl-NL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Derving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Je zou moeten weten wat ‘goede kwaliteit’                                                                        is voor je met het product aan de slag kan,                                                       maar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maar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daar zijn niet altijd voorschriften voor…..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Voorbeeld bij planten: …</a:t>
            </a:r>
          </a:p>
          <a:p>
            <a:pPr marL="548640" lvl="2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0" lvl="4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Kwaliteitscontrole">
            <a:extLst>
              <a:ext uri="{FF2B5EF4-FFF2-40B4-BE49-F238E27FC236}">
                <a16:creationId xmlns:a16="http://schemas.microsoft.com/office/drawing/2014/main" id="{DC5981F7-F1EF-46C5-8C9B-E804785F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90" y="3429000"/>
            <a:ext cx="4815526" cy="22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79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 - Tuin</Template>
  <TotalTime>0</TotalTime>
  <Words>734</Words>
  <Application>Microsoft Office PowerPoint</Application>
  <PresentationFormat>Breedbeeld</PresentationFormat>
  <Paragraphs>130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Savon</vt:lpstr>
      <vt:lpstr>Theorie en begeleiden I.O.  Hardware </vt:lpstr>
      <vt:lpstr>Doel van de les</vt:lpstr>
      <vt:lpstr>Goederenontvangst/ collicontrole</vt:lpstr>
      <vt:lpstr>Detailcontrole</vt:lpstr>
      <vt:lpstr>Lossen van de producten</vt:lpstr>
      <vt:lpstr>PowerPoint-presentatie</vt:lpstr>
      <vt:lpstr>Controle van inkomende producten</vt:lpstr>
      <vt:lpstr>PowerPoint-presentatie</vt:lpstr>
      <vt:lpstr>Kwaliteit, kennis en controle</vt:lpstr>
      <vt:lpstr>PowerPoint-presentatie</vt:lpstr>
      <vt:lpstr>Kwantiteit, kennis en controle</vt:lpstr>
      <vt:lpstr>PowerPoint-presentatie</vt:lpstr>
      <vt:lpstr>PowerPoint-presentatie</vt:lpstr>
      <vt:lpstr>Bestellingen plaatsen</vt:lpstr>
      <vt:lpstr>Hoe en waar bestellen?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2020-09-09T13:44:44Z</dcterms:created>
  <dcterms:modified xsi:type="dcterms:W3CDTF">2021-12-16T13:00:31Z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